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9" r:id="rId4"/>
    <p:sldId id="260" r:id="rId5"/>
    <p:sldId id="262" r:id="rId6"/>
    <p:sldId id="258" r:id="rId7"/>
    <p:sldId id="263" r:id="rId8"/>
    <p:sldId id="264" r:id="rId9"/>
    <p:sldId id="265" r:id="rId1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94660"/>
  </p:normalViewPr>
  <p:slideViewPr>
    <p:cSldViewPr snapToGrid="0">
      <p:cViewPr>
        <p:scale>
          <a:sx n="71" d="100"/>
          <a:sy n="71" d="100"/>
        </p:scale>
        <p:origin x="52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uk-UA"/>
              <a:t>Зразок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7871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87741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3764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20715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uk-UA"/>
              <a:t>Зразок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428897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5183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Зразок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1950188F-593C-4969-BC9E-BD18320ED5C3}" type="datetimeFigureOut">
              <a:rPr lang="uk-UA" smtClean="0"/>
              <a:t>16.10.2025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82063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1950188F-593C-4969-BC9E-BD18320ED5C3}" type="datetimeFigureOut">
              <a:rPr lang="uk-UA" smtClean="0"/>
              <a:t>16.10.2025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48393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0188F-593C-4969-BC9E-BD18320ED5C3}" type="datetimeFigureOut">
              <a:rPr lang="uk-UA" smtClean="0"/>
              <a:t>16.10.2025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54617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00925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73006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0188F-593C-4969-BC9E-BD18320ED5C3}" type="datetimeFigureOut">
              <a:rPr lang="uk-UA" smtClean="0"/>
              <a:t>16.10.2025</a:t>
            </a:fld>
            <a:endParaRPr lang="uk-U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A44F5-10CF-42CD-8E29-117CDF185DA4}" type="slidenum">
              <a:rPr lang="uk-UA" smtClean="0"/>
              <a:t>‹№›</a:t>
            </a:fld>
            <a:endParaRPr lang="uk-UA"/>
          </a:p>
        </p:txBody>
      </p:sp>
    </p:spTree>
    <p:extLst>
      <p:ext uri="{BB962C8B-B14F-4D97-AF65-F5344CB8AC3E}">
        <p14:creationId xmlns:p14="http://schemas.microsoft.com/office/powerpoint/2010/main" val="256698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667753" y="640080"/>
            <a:ext cx="2800511" cy="3566160"/>
          </a:xfrm>
          <a:scene3d>
            <a:camera prst="orthographicFront">
              <a:rot lat="0" lon="0" rev="0"/>
            </a:camera>
            <a:lightRig rig="glow" dir="t">
              <a:rot lat="0" lon="0" rev="4800000"/>
            </a:lightRig>
          </a:scene3d>
        </p:spPr>
        <p:txBody>
          <a:bodyPr anchor="b" anchorCtr="0">
            <a:normAutofit/>
          </a:bodyPr>
          <a:lstStyle/>
          <a:p>
            <a:pPr algn="l"/>
            <a:r>
              <a:rPr lang="en-US" sz="4700" b="1">
                <a:latin typeface="+mn-lt"/>
              </a:rPr>
              <a:t>Hannah’s Prayer</a:t>
            </a:r>
            <a:endParaRPr lang="uk-UA" sz="4700">
              <a:latin typeface="+mn-lt"/>
            </a:endParaRPr>
          </a:p>
        </p:txBody>
      </p:sp>
      <p:sp>
        <p:nvSpPr>
          <p:cNvPr id="3" name="Підзаголовок 2"/>
          <p:cNvSpPr>
            <a:spLocks noGrp="1"/>
          </p:cNvSpPr>
          <p:nvPr>
            <p:ph type="subTitle" idx="1"/>
          </p:nvPr>
        </p:nvSpPr>
        <p:spPr>
          <a:xfrm>
            <a:off x="667754" y="4636008"/>
            <a:ext cx="2800510" cy="1572768"/>
          </a:xfrm>
          <a:scene3d>
            <a:camera prst="orthographicFront">
              <a:rot lat="0" lon="0" rev="0"/>
            </a:camera>
            <a:lightRig rig="glow" dir="t">
              <a:rot lat="0" lon="0" rev="4800000"/>
            </a:lightRig>
          </a:scene3d>
        </p:spPr>
        <p:txBody>
          <a:bodyPr anchorCtr="0">
            <a:normAutofit/>
          </a:bodyPr>
          <a:lstStyle/>
          <a:p>
            <a:pPr algn="l"/>
            <a:r>
              <a:rPr lang="en-US" b="1"/>
              <a:t>1 Samuel</a:t>
            </a:r>
            <a:r>
              <a:rPr lang="uk-UA" b="1"/>
              <a:t> 2:1-10</a:t>
            </a:r>
            <a:endParaRPr lang="uk-UA"/>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rcRect l="18159" r="28241" b="-1"/>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957473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9357"/>
          </a:xfrm>
          <a:prstGeom prst="rect">
            <a:avLst/>
          </a:prstGeom>
        </p:spPr>
      </p:pic>
      <p:sp>
        <p:nvSpPr>
          <p:cNvPr id="2" name="Заголовок 1"/>
          <p:cNvSpPr>
            <a:spLocks noGrp="1"/>
          </p:cNvSpPr>
          <p:nvPr>
            <p:ph type="title"/>
          </p:nvPr>
        </p:nvSpPr>
        <p:spPr>
          <a:xfrm>
            <a:off x="149148" y="602166"/>
            <a:ext cx="8515350" cy="5859900"/>
          </a:xfrm>
        </p:spPr>
        <p:txBody>
          <a:bodyPr>
            <a:noAutofit/>
          </a:bodyPr>
          <a:lstStyle/>
          <a:p>
            <a:r>
              <a:rPr lang="ru-RU" sz="5400" baseline="30000" dirty="0">
                <a:solidFill>
                  <a:srgbClr val="FFFF00"/>
                </a:solidFill>
                <a:effectLst>
                  <a:glow rad="63500">
                    <a:schemeClr val="tx1"/>
                  </a:glow>
                </a:effectLst>
                <a:latin typeface="Arial" panose="020B0604020202020204" pitchFamily="34" charset="0"/>
              </a:rPr>
              <a:t>1</a:t>
            </a:r>
            <a:r>
              <a:rPr lang="ru-RU" sz="5400" dirty="0">
                <a:solidFill>
                  <a:srgbClr val="FFFF00"/>
                </a:solidFill>
                <a:effectLst>
                  <a:glow rad="63500">
                    <a:schemeClr val="tx1"/>
                  </a:glow>
                </a:effectLst>
                <a:latin typeface="Arial" panose="020B0604020202020204" pitchFamily="34" charset="0"/>
              </a:rPr>
              <a:t> </a:t>
            </a:r>
            <a:r>
              <a:rPr lang="en-US" sz="5400" dirty="0">
                <a:solidFill>
                  <a:srgbClr val="FFFF00"/>
                </a:solidFill>
                <a:effectLst>
                  <a:glow rad="63500">
                    <a:schemeClr val="tx1"/>
                  </a:glow>
                </a:effectLst>
                <a:latin typeface="Arial" panose="020B0604020202020204" pitchFamily="34" charset="0"/>
              </a:rPr>
              <a:t>Then Hannah prayed and said: “My heart rejoices in the Lord; in the Lord my horn is lifted high.</a:t>
            </a:r>
            <a:br>
              <a:rPr lang="en-US" sz="5400" dirty="0">
                <a:solidFill>
                  <a:srgbClr val="FFFF00"/>
                </a:solidFill>
                <a:effectLst>
                  <a:glow rad="63500">
                    <a:schemeClr val="tx1"/>
                  </a:glow>
                </a:effectLst>
                <a:latin typeface="Arial" panose="020B0604020202020204" pitchFamily="34" charset="0"/>
              </a:rPr>
            </a:br>
            <a:r>
              <a:rPr lang="en-US" sz="5400" dirty="0">
                <a:solidFill>
                  <a:srgbClr val="FFFF00"/>
                </a:solidFill>
                <a:effectLst>
                  <a:glow rad="63500">
                    <a:schemeClr val="tx1"/>
                  </a:glow>
                </a:effectLst>
                <a:latin typeface="Arial" panose="020B0604020202020204" pitchFamily="34" charset="0"/>
              </a:rPr>
              <a:t>My mouth boasts over my enemies, for I delight in your deliverance</a:t>
            </a:r>
            <a:r>
              <a:rPr lang="ru-RU" sz="5400" dirty="0">
                <a:solidFill>
                  <a:srgbClr val="FFFF00"/>
                </a:solidFill>
                <a:effectLst>
                  <a:glow rad="63500">
                    <a:schemeClr val="tx1"/>
                  </a:glow>
                </a:effectLst>
                <a:latin typeface="Arial" panose="020B0604020202020204" pitchFamily="34" charset="0"/>
              </a:rPr>
              <a:t>.</a:t>
            </a:r>
          </a:p>
        </p:txBody>
      </p:sp>
    </p:spTree>
    <p:extLst>
      <p:ext uri="{BB962C8B-B14F-4D97-AF65-F5344CB8AC3E}">
        <p14:creationId xmlns:p14="http://schemas.microsoft.com/office/powerpoint/2010/main" val="23977556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28650" y="1131094"/>
            <a:ext cx="7886700" cy="4472328"/>
          </a:xfrm>
        </p:spPr>
        <p:txBody>
          <a:bodyPr>
            <a:noAutofit/>
          </a:bodyPr>
          <a:lstStyle/>
          <a:p>
            <a:r>
              <a:rPr lang="ru-RU" sz="5400" baseline="30000" dirty="0">
                <a:solidFill>
                  <a:srgbClr val="C00000"/>
                </a:solidFill>
                <a:effectLst>
                  <a:glow rad="63500">
                    <a:schemeClr val="bg1"/>
                  </a:glow>
                </a:effectLst>
                <a:latin typeface="Arial" panose="020B0604020202020204" pitchFamily="34" charset="0"/>
              </a:rPr>
              <a:t>2</a:t>
            </a:r>
            <a:r>
              <a:rPr lang="ru-RU" sz="5400" dirty="0">
                <a:solidFill>
                  <a:srgbClr val="C00000"/>
                </a:solidFill>
                <a:effectLst>
                  <a:glow rad="63500">
                    <a:schemeClr val="bg1"/>
                  </a:glow>
                </a:effectLst>
                <a:latin typeface="Arial" panose="020B0604020202020204" pitchFamily="34" charset="0"/>
              </a:rPr>
              <a:t> </a:t>
            </a:r>
            <a:r>
              <a:rPr lang="en-US" sz="5400" dirty="0">
                <a:solidFill>
                  <a:srgbClr val="C00000"/>
                </a:solidFill>
                <a:effectLst>
                  <a:glow rad="63500">
                    <a:schemeClr val="bg1"/>
                  </a:glow>
                </a:effectLst>
                <a:latin typeface="Arial" panose="020B0604020202020204" pitchFamily="34" charset="0"/>
              </a:rPr>
              <a:t>There is no one holy like the Lord; there is no one besides you; there is no Rock like our God</a:t>
            </a:r>
            <a:r>
              <a:rPr lang="ru-RU" sz="5400" dirty="0">
                <a:solidFill>
                  <a:srgbClr val="C0000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23148958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87387" y="1092994"/>
            <a:ext cx="7769225" cy="4472328"/>
          </a:xfrm>
          <a:effectLst>
            <a:glow rad="127000">
              <a:schemeClr val="accent1">
                <a:lumMod val="50000"/>
              </a:schemeClr>
            </a:glow>
          </a:effectLst>
        </p:spPr>
        <p:txBody>
          <a:bodyPr>
            <a:noAutofit/>
          </a:bodyPr>
          <a:lstStyle/>
          <a:p>
            <a:r>
              <a:rPr lang="ru-RU" sz="5400" baseline="30000" dirty="0">
                <a:solidFill>
                  <a:srgbClr val="002060"/>
                </a:solidFill>
                <a:effectLst>
                  <a:glow rad="63500">
                    <a:schemeClr val="bg1"/>
                  </a:glow>
                </a:effectLst>
                <a:latin typeface="Arial" panose="020B0604020202020204" pitchFamily="34" charset="0"/>
              </a:rPr>
              <a:t>3 </a:t>
            </a:r>
            <a:r>
              <a:rPr lang="en-US" sz="5400" dirty="0">
                <a:solidFill>
                  <a:srgbClr val="002060"/>
                </a:solidFill>
                <a:effectLst>
                  <a:glow rad="63500">
                    <a:schemeClr val="bg1"/>
                  </a:glow>
                </a:effectLst>
                <a:latin typeface="Arial" panose="020B0604020202020204" pitchFamily="34" charset="0"/>
              </a:rPr>
              <a:t>Do not keep talking so proudly or let your mouth speak such arrogance,</a:t>
            </a:r>
            <a:br>
              <a:rPr lang="en-US" sz="5400" dirty="0">
                <a:solidFill>
                  <a:srgbClr val="002060"/>
                </a:solidFill>
                <a:effectLst>
                  <a:glow rad="63500">
                    <a:schemeClr val="bg1"/>
                  </a:glow>
                </a:effectLst>
                <a:latin typeface="Arial" panose="020B0604020202020204" pitchFamily="34" charset="0"/>
              </a:rPr>
            </a:br>
            <a:r>
              <a:rPr lang="en-US" sz="5400" dirty="0">
                <a:solidFill>
                  <a:srgbClr val="002060"/>
                </a:solidFill>
                <a:effectLst>
                  <a:glow rad="63500">
                    <a:schemeClr val="bg1"/>
                  </a:glow>
                </a:effectLst>
                <a:latin typeface="Arial" panose="020B0604020202020204" pitchFamily="34" charset="0"/>
              </a:rPr>
              <a:t>for the Lord is a God who knows, and by him deeds are weighed</a:t>
            </a:r>
            <a:r>
              <a:rPr lang="ru-RU" sz="54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34153802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11873" y="598516"/>
            <a:ext cx="8932127" cy="5592734"/>
          </a:xfrm>
        </p:spPr>
        <p:txBody>
          <a:bodyPr>
            <a:noAutofit/>
          </a:bodyPr>
          <a:lstStyle/>
          <a:p>
            <a:r>
              <a:rPr lang="ru-RU" sz="4800" baseline="30000" dirty="0">
                <a:solidFill>
                  <a:srgbClr val="002060"/>
                </a:solidFill>
                <a:effectLst>
                  <a:glow rad="63500">
                    <a:schemeClr val="bg1"/>
                  </a:glow>
                </a:effectLst>
                <a:latin typeface="Arial" panose="020B0604020202020204" pitchFamily="34" charset="0"/>
              </a:rPr>
              <a:t>4</a:t>
            </a:r>
            <a:r>
              <a:rPr lang="ru-RU" sz="4800" dirty="0">
                <a:solidFill>
                  <a:srgbClr val="002060"/>
                </a:solidFill>
                <a:effectLst>
                  <a:glow rad="63500">
                    <a:schemeClr val="bg1"/>
                  </a:glow>
                </a:effectLst>
                <a:latin typeface="Arial" panose="020B0604020202020204" pitchFamily="34" charset="0"/>
              </a:rPr>
              <a:t> </a:t>
            </a:r>
            <a:r>
              <a:rPr lang="en-US" sz="4800" dirty="0">
                <a:solidFill>
                  <a:srgbClr val="002060"/>
                </a:solidFill>
                <a:effectLst>
                  <a:glow rad="63500">
                    <a:schemeClr val="bg1"/>
                  </a:glow>
                </a:effectLst>
                <a:latin typeface="Caveat" panose="00000800000000000000" pitchFamily="2" charset="-52"/>
              </a:rPr>
              <a:t>The bows of the warriors are broken, but those who stumbled are armed with strength</a:t>
            </a:r>
            <a:r>
              <a:rPr lang="ru-RU" sz="4800" dirty="0">
                <a:solidFill>
                  <a:srgbClr val="002060"/>
                </a:solidFill>
                <a:effectLst>
                  <a:glow rad="63500">
                    <a:schemeClr val="bg1"/>
                  </a:glow>
                </a:effectLst>
                <a:latin typeface="Arial" panose="020B0604020202020204" pitchFamily="34" charset="0"/>
              </a:rPr>
              <a:t>.</a:t>
            </a:r>
            <a:br>
              <a:rPr lang="ru-RU" sz="4800" dirty="0">
                <a:solidFill>
                  <a:srgbClr val="002060"/>
                </a:solidFill>
                <a:effectLst>
                  <a:glow rad="63500">
                    <a:schemeClr val="bg1"/>
                  </a:glow>
                </a:effectLst>
                <a:latin typeface="Arial" panose="020B0604020202020204" pitchFamily="34" charset="0"/>
              </a:rPr>
            </a:br>
            <a:br>
              <a:rPr lang="ru-RU" sz="4800" dirty="0">
                <a:solidFill>
                  <a:srgbClr val="002060"/>
                </a:solidFill>
                <a:effectLst>
                  <a:glow rad="63500">
                    <a:schemeClr val="bg1"/>
                  </a:glow>
                </a:effectLst>
                <a:latin typeface="Arial" panose="020B0604020202020204" pitchFamily="34" charset="0"/>
              </a:rPr>
            </a:br>
            <a:r>
              <a:rPr lang="ru-RU" sz="4800" baseline="30000" dirty="0">
                <a:solidFill>
                  <a:srgbClr val="002060"/>
                </a:solidFill>
                <a:effectLst>
                  <a:glow rad="63500">
                    <a:schemeClr val="bg1"/>
                  </a:glow>
                </a:effectLst>
                <a:latin typeface="Arial" panose="020B0604020202020204" pitchFamily="34" charset="0"/>
              </a:rPr>
              <a:t>5</a:t>
            </a:r>
            <a:r>
              <a:rPr lang="ru-RU" sz="4800" dirty="0">
                <a:solidFill>
                  <a:srgbClr val="002060"/>
                </a:solidFill>
                <a:effectLst>
                  <a:glow rad="63500">
                    <a:schemeClr val="bg1"/>
                  </a:glow>
                </a:effectLst>
                <a:latin typeface="Arial" panose="020B0604020202020204" pitchFamily="34" charset="0"/>
              </a:rPr>
              <a:t> </a:t>
            </a:r>
            <a:r>
              <a:rPr lang="en-US" sz="4800" dirty="0">
                <a:solidFill>
                  <a:srgbClr val="002060"/>
                </a:solidFill>
                <a:effectLst>
                  <a:glow rad="63500">
                    <a:schemeClr val="bg1"/>
                  </a:glow>
                </a:effectLst>
                <a:latin typeface="Caveat" panose="00000800000000000000" pitchFamily="2" charset="-52"/>
              </a:rPr>
              <a:t>Those who were full hire themselves out for food, but those who were hungry are hungry no more. She who was barren has borne seven children, but she who has had many sons pines away</a:t>
            </a:r>
            <a:r>
              <a:rPr lang="ru-RU" sz="48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14030919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89932" y="507076"/>
            <a:ext cx="8225418" cy="5943600"/>
          </a:xfrm>
        </p:spPr>
        <p:txBody>
          <a:bodyPr>
            <a:noAutofit/>
          </a:bodyPr>
          <a:lstStyle/>
          <a:p>
            <a:r>
              <a:rPr lang="ru-RU" sz="5200" baseline="30000" dirty="0">
                <a:solidFill>
                  <a:srgbClr val="002060"/>
                </a:solidFill>
                <a:effectLst>
                  <a:glow rad="63500">
                    <a:schemeClr val="bg1"/>
                  </a:glow>
                </a:effectLst>
                <a:latin typeface="Arial" panose="020B0604020202020204" pitchFamily="34" charset="0"/>
              </a:rPr>
              <a:t>6</a:t>
            </a:r>
            <a:r>
              <a:rPr lang="ru-RU" sz="5200" dirty="0">
                <a:solidFill>
                  <a:srgbClr val="002060"/>
                </a:solidFill>
                <a:effectLst>
                  <a:glow rad="63500">
                    <a:schemeClr val="bg1"/>
                  </a:glow>
                </a:effectLst>
                <a:latin typeface="Arial" panose="020B0604020202020204" pitchFamily="34" charset="0"/>
              </a:rPr>
              <a:t> </a:t>
            </a:r>
            <a:r>
              <a:rPr lang="en-US" sz="5200" dirty="0">
                <a:solidFill>
                  <a:srgbClr val="002060"/>
                </a:solidFill>
                <a:effectLst>
                  <a:glow rad="63500">
                    <a:schemeClr val="bg1"/>
                  </a:glow>
                </a:effectLst>
                <a:latin typeface="Arial" panose="020B0604020202020204" pitchFamily="34" charset="0"/>
              </a:rPr>
              <a:t>The Lord brings death and makes alive; he brings down to the grave and raises up</a:t>
            </a:r>
            <a:r>
              <a:rPr lang="ru-RU" sz="5200" dirty="0">
                <a:solidFill>
                  <a:srgbClr val="002060"/>
                </a:solidFill>
                <a:effectLst>
                  <a:glow rad="63500">
                    <a:schemeClr val="bg1"/>
                  </a:glow>
                </a:effectLst>
                <a:latin typeface="Arial" panose="020B0604020202020204" pitchFamily="34" charset="0"/>
              </a:rPr>
              <a:t>.</a:t>
            </a:r>
            <a:br>
              <a:rPr lang="ru-RU" sz="5200" dirty="0">
                <a:solidFill>
                  <a:srgbClr val="002060"/>
                </a:solidFill>
                <a:effectLst>
                  <a:glow rad="63500">
                    <a:schemeClr val="bg1"/>
                  </a:glow>
                </a:effectLst>
                <a:latin typeface="Arial" panose="020B0604020202020204" pitchFamily="34" charset="0"/>
              </a:rPr>
            </a:br>
            <a:br>
              <a:rPr lang="ru-RU" sz="5200" dirty="0">
                <a:solidFill>
                  <a:srgbClr val="002060"/>
                </a:solidFill>
                <a:effectLst>
                  <a:glow rad="63500">
                    <a:schemeClr val="bg1"/>
                  </a:glow>
                </a:effectLst>
                <a:latin typeface="Arial" panose="020B0604020202020204" pitchFamily="34" charset="0"/>
              </a:rPr>
            </a:br>
            <a:r>
              <a:rPr lang="ru-RU" sz="5200" baseline="30000" dirty="0">
                <a:solidFill>
                  <a:srgbClr val="002060"/>
                </a:solidFill>
                <a:effectLst>
                  <a:glow rad="63500">
                    <a:schemeClr val="bg1"/>
                  </a:glow>
                </a:effectLst>
                <a:latin typeface="Arial" panose="020B0604020202020204" pitchFamily="34" charset="0"/>
              </a:rPr>
              <a:t>7</a:t>
            </a:r>
            <a:r>
              <a:rPr lang="ru-RU" sz="5200" dirty="0">
                <a:solidFill>
                  <a:srgbClr val="002060"/>
                </a:solidFill>
                <a:effectLst>
                  <a:glow rad="63500">
                    <a:schemeClr val="bg1"/>
                  </a:glow>
                </a:effectLst>
                <a:latin typeface="Arial" panose="020B0604020202020204" pitchFamily="34" charset="0"/>
              </a:rPr>
              <a:t> </a:t>
            </a:r>
            <a:r>
              <a:rPr lang="en-US" sz="5200" dirty="0">
                <a:solidFill>
                  <a:srgbClr val="002060"/>
                </a:solidFill>
                <a:effectLst>
                  <a:glow rad="63500">
                    <a:schemeClr val="bg1"/>
                  </a:glow>
                </a:effectLst>
                <a:latin typeface="Arial" panose="020B0604020202020204" pitchFamily="34" charset="0"/>
              </a:rPr>
              <a:t>The Lord sends poverty and wealth; he humbles and he exalts</a:t>
            </a:r>
            <a:r>
              <a:rPr lang="ru-RU" sz="52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6353405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56477" y="1131094"/>
            <a:ext cx="8675649" cy="4472328"/>
          </a:xfrm>
        </p:spPr>
        <p:txBody>
          <a:bodyPr>
            <a:noAutofit/>
          </a:bodyPr>
          <a:lstStyle/>
          <a:p>
            <a:r>
              <a:rPr lang="ru-RU" sz="5000" baseline="30000" dirty="0">
                <a:solidFill>
                  <a:srgbClr val="FFFF00"/>
                </a:solidFill>
                <a:effectLst>
                  <a:glow rad="63500">
                    <a:schemeClr val="tx1"/>
                  </a:glow>
                </a:effectLst>
                <a:latin typeface="Arial" panose="020B0604020202020204" pitchFamily="34" charset="0"/>
              </a:rPr>
              <a:t>8</a:t>
            </a:r>
            <a:r>
              <a:rPr lang="ru-RU" sz="5000" dirty="0">
                <a:solidFill>
                  <a:srgbClr val="FFFF00"/>
                </a:solidFill>
                <a:effectLst>
                  <a:glow rad="63500">
                    <a:schemeClr val="tx1"/>
                  </a:glow>
                </a:effectLst>
                <a:latin typeface="Arial" panose="020B0604020202020204" pitchFamily="34" charset="0"/>
              </a:rPr>
              <a:t> </a:t>
            </a:r>
            <a:r>
              <a:rPr lang="en-US" sz="5000" dirty="0">
                <a:solidFill>
                  <a:srgbClr val="FFFF00"/>
                </a:solidFill>
                <a:effectLst>
                  <a:glow rad="63500">
                    <a:schemeClr val="tx1"/>
                  </a:glow>
                </a:effectLst>
                <a:latin typeface="Arial" panose="020B0604020202020204" pitchFamily="34" charset="0"/>
              </a:rPr>
              <a:t>He raises the poor from the dust and lifts the needy from the ash heap; he seats them with princes and has them inherit a throne of honor. </a:t>
            </a:r>
            <a:br>
              <a:rPr lang="en-US" sz="5000" dirty="0">
                <a:solidFill>
                  <a:srgbClr val="FFFF00"/>
                </a:solidFill>
                <a:effectLst>
                  <a:glow rad="63500">
                    <a:schemeClr val="tx1"/>
                  </a:glow>
                </a:effectLst>
                <a:latin typeface="Arial" panose="020B0604020202020204" pitchFamily="34" charset="0"/>
              </a:rPr>
            </a:br>
            <a:r>
              <a:rPr lang="en-US" sz="5000" dirty="0">
                <a:solidFill>
                  <a:srgbClr val="FFFF00"/>
                </a:solidFill>
                <a:effectLst>
                  <a:glow rad="63500">
                    <a:schemeClr val="tx1"/>
                  </a:glow>
                </a:effectLst>
                <a:latin typeface="Arial" panose="020B0604020202020204" pitchFamily="34" charset="0"/>
              </a:rPr>
              <a:t>“For the foundations of the earth are the Lord’s; on them he has set the world</a:t>
            </a:r>
            <a:r>
              <a:rPr lang="ru-RU" sz="5000" dirty="0">
                <a:solidFill>
                  <a:srgbClr val="FFFF00"/>
                </a:solidFill>
                <a:effectLst>
                  <a:glow rad="63500">
                    <a:schemeClr val="tx1"/>
                  </a:glow>
                </a:effectLst>
                <a:latin typeface="Arial" panose="020B0604020202020204" pitchFamily="34" charset="0"/>
              </a:rPr>
              <a:t>.</a:t>
            </a:r>
          </a:p>
        </p:txBody>
      </p:sp>
    </p:spTree>
    <p:extLst>
      <p:ext uri="{BB962C8B-B14F-4D97-AF65-F5344CB8AC3E}">
        <p14:creationId xmlns:p14="http://schemas.microsoft.com/office/powerpoint/2010/main" val="7130655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28650" y="1131094"/>
            <a:ext cx="7886700" cy="4472328"/>
          </a:xfrm>
        </p:spPr>
        <p:txBody>
          <a:bodyPr>
            <a:noAutofit/>
          </a:bodyPr>
          <a:lstStyle/>
          <a:p>
            <a:r>
              <a:rPr lang="ru-RU" sz="5400" baseline="30000" dirty="0">
                <a:solidFill>
                  <a:srgbClr val="002060"/>
                </a:solidFill>
                <a:effectLst>
                  <a:glow rad="63500">
                    <a:schemeClr val="bg1"/>
                  </a:glow>
                </a:effectLst>
                <a:latin typeface="Arial" panose="020B0604020202020204" pitchFamily="34" charset="0"/>
              </a:rPr>
              <a:t>9</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He will guard the feet of his faithful servants, but the wicked will be silenced in the place of darkness. “It is not by strength that one prevails</a:t>
            </a:r>
            <a:r>
              <a:rPr lang="ru-RU" sz="54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24479413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3" y="0"/>
            <a:ext cx="9190208" cy="6858000"/>
          </a:xfrm>
          <a:prstGeom prst="rect">
            <a:avLst/>
          </a:prstGeom>
        </p:spPr>
      </p:pic>
      <p:sp>
        <p:nvSpPr>
          <p:cNvPr id="2" name="Заголовок 1"/>
          <p:cNvSpPr>
            <a:spLocks noGrp="1"/>
          </p:cNvSpPr>
          <p:nvPr>
            <p:ph type="title"/>
          </p:nvPr>
        </p:nvSpPr>
        <p:spPr>
          <a:xfrm>
            <a:off x="234176" y="723900"/>
            <a:ext cx="8731404" cy="5276850"/>
          </a:xfrm>
        </p:spPr>
        <p:txBody>
          <a:bodyPr>
            <a:noAutofit/>
          </a:bodyPr>
          <a:lstStyle/>
          <a:p>
            <a:r>
              <a:rPr lang="ru-RU" sz="4800" baseline="30000" dirty="0">
                <a:solidFill>
                  <a:srgbClr val="C00000"/>
                </a:solidFill>
                <a:effectLst>
                  <a:glow rad="63500">
                    <a:schemeClr val="bg1"/>
                  </a:glow>
                </a:effectLst>
                <a:latin typeface="Arial" panose="020B0604020202020204" pitchFamily="34" charset="0"/>
              </a:rPr>
              <a:t>10</a:t>
            </a:r>
            <a:r>
              <a:rPr lang="ru-RU" sz="4800" dirty="0">
                <a:solidFill>
                  <a:srgbClr val="C00000"/>
                </a:solidFill>
                <a:effectLst>
                  <a:glow rad="63500">
                    <a:schemeClr val="bg1"/>
                  </a:glow>
                </a:effectLst>
                <a:latin typeface="Arial" panose="020B0604020202020204" pitchFamily="34" charset="0"/>
              </a:rPr>
              <a:t> </a:t>
            </a:r>
            <a:r>
              <a:rPr lang="en-US" sz="4800" dirty="0">
                <a:solidFill>
                  <a:srgbClr val="C00000"/>
                </a:solidFill>
                <a:effectLst>
                  <a:glow rad="63500">
                    <a:schemeClr val="bg1"/>
                  </a:glow>
                </a:effectLst>
                <a:latin typeface="Arial" panose="020B0604020202020204" pitchFamily="34" charset="0"/>
              </a:rPr>
              <a:t>those who oppose the Lord will be broken. The Most High will thunder from heaven; the Lord will judge the ends of the earth. “He will give strength to his king and exalt the horn of his anointed</a:t>
            </a:r>
            <a:r>
              <a:rPr lang="ru-RU" sz="4800" dirty="0">
                <a:solidFill>
                  <a:srgbClr val="C0000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3564086106"/>
      </p:ext>
    </p:extLst>
  </p:cSld>
  <p:clrMapOvr>
    <a:masterClrMapping/>
  </p:clrMapOvr>
  <p:transition spd="med"/>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256</TotalTime>
  <Words>324</Words>
  <Application>Microsoft Office PowerPoint</Application>
  <PresentationFormat>Екран (4:3)</PresentationFormat>
  <Paragraphs>10</Paragraphs>
  <Slides>9</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9</vt:i4>
      </vt:variant>
    </vt:vector>
  </HeadingPairs>
  <TitlesOfParts>
    <vt:vector size="14" baseType="lpstr">
      <vt:lpstr>Arial</vt:lpstr>
      <vt:lpstr>Calibri</vt:lpstr>
      <vt:lpstr>Calibri Light</vt:lpstr>
      <vt:lpstr>Caveat</vt:lpstr>
      <vt:lpstr>Тема Office</vt:lpstr>
      <vt:lpstr>Hannah’s Prayer</vt:lpstr>
      <vt:lpstr>1 Then Hannah prayed and said: “My heart rejoices in the Lord; in the Lord my horn is lifted high. My mouth boasts over my enemies, for I delight in your deliverance.</vt:lpstr>
      <vt:lpstr>2 There is no one holy like the Lord; there is no one besides you; there is no Rock like our God!</vt:lpstr>
      <vt:lpstr>3 Do not keep talking so proudly or let your mouth speak such arrogance, for the Lord is a God who knows, and by him deeds are weighed.</vt:lpstr>
      <vt:lpstr>4 The bows of the warriors are broken, but those who stumbled are armed with strength.  5 Those who were full hire themselves out for food, but those who were hungry are hungry no more. She who was barren has borne seven children, but she who has had many sons pines away.</vt:lpstr>
      <vt:lpstr>6 The Lord brings death and makes alive; he brings down to the grave and raises up.  7 The Lord sends poverty and wealth; he humbles and he exalts.</vt:lpstr>
      <vt:lpstr>8 He raises the poor from the dust and lifts the needy from the ash heap; he seats them with princes and has them inherit a throne of honor.  “For the foundations of the earth are the Lord’s; on them he has set the world.</vt:lpstr>
      <vt:lpstr>9 He will guard the feet of his faithful servants, but the wicked will be silenced in the place of darkness. “It is not by strength that one prevails.</vt:lpstr>
      <vt:lpstr>10 those who oppose the Lord will be broken. The Most High will thunder from heaven; the Lord will judge the ends of the earth. “He will give strength to his king and exalt the horn of his anointed…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Пісня Мойсея</dc:title>
  <dc:creator>Обліковий запис Microsoft</dc:creator>
  <cp:lastModifiedBy>Dubenchuk Ivanka</cp:lastModifiedBy>
  <cp:revision>21</cp:revision>
  <dcterms:created xsi:type="dcterms:W3CDTF">2025-09-05T14:28:00Z</dcterms:created>
  <dcterms:modified xsi:type="dcterms:W3CDTF">2025-10-16T13:59:09Z</dcterms:modified>
</cp:coreProperties>
</file>